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70" r:id="rId4"/>
    <p:sldId id="277" r:id="rId5"/>
    <p:sldId id="268" r:id="rId6"/>
    <p:sldId id="265" r:id="rId7"/>
    <p:sldId id="276" r:id="rId8"/>
    <p:sldId id="274" r:id="rId9"/>
    <p:sldId id="290" r:id="rId10"/>
    <p:sldId id="278" r:id="rId11"/>
    <p:sldId id="281" r:id="rId12"/>
    <p:sldId id="283" r:id="rId13"/>
    <p:sldId id="267" r:id="rId14"/>
    <p:sldId id="279" r:id="rId15"/>
    <p:sldId id="271" r:id="rId16"/>
    <p:sldId id="291" r:id="rId17"/>
    <p:sldId id="285" r:id="rId18"/>
    <p:sldId id="297" r:id="rId19"/>
    <p:sldId id="287" r:id="rId20"/>
    <p:sldId id="298" r:id="rId21"/>
    <p:sldId id="301" r:id="rId22"/>
    <p:sldId id="300" r:id="rId23"/>
    <p:sldId id="273" r:id="rId24"/>
    <p:sldId id="292" r:id="rId25"/>
    <p:sldId id="286" r:id="rId26"/>
    <p:sldId id="293" r:id="rId27"/>
    <p:sldId id="294" r:id="rId28"/>
    <p:sldId id="295" r:id="rId29"/>
    <p:sldId id="296" r:id="rId30"/>
    <p:sldId id="275" r:id="rId31"/>
    <p:sldId id="272" r:id="rId32"/>
    <p:sldId id="302" r:id="rId33"/>
    <p:sldId id="303" r:id="rId34"/>
    <p:sldId id="304" r:id="rId35"/>
    <p:sldId id="299" r:id="rId3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64" autoAdjust="0"/>
    <p:restoredTop sz="86533" autoAdjust="0"/>
  </p:normalViewPr>
  <p:slideViewPr>
    <p:cSldViewPr>
      <p:cViewPr varScale="1">
        <p:scale>
          <a:sx n="72" d="100"/>
          <a:sy n="72" d="100"/>
        </p:scale>
        <p:origin x="1200" y="78"/>
      </p:cViewPr>
      <p:guideLst>
        <p:guide orient="horz" pos="2160"/>
        <p:guide pos="2880"/>
      </p:guideLst>
    </p:cSldViewPr>
  </p:slideViewPr>
  <p:outlineViewPr>
    <p:cViewPr>
      <p:scale>
        <a:sx n="33" d="100"/>
        <a:sy n="33" d="100"/>
      </p:scale>
      <p:origin x="0" y="7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C2A4705A-EB01-46A8-9600-F92C777C7181}" type="datetimeFigureOut">
              <a:rPr lang="pt-BR" smtClean="0"/>
              <a:t>29/09/2018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2428202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2A4705A-EB01-46A8-9600-F92C777C7181}" type="datetimeFigureOut">
              <a:rPr lang="pt-BR" smtClean="0"/>
              <a:t>29/09/2018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3268311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2A4705A-EB01-46A8-9600-F92C777C7181}" type="datetimeFigureOut">
              <a:rPr lang="pt-BR" smtClean="0"/>
              <a:t>29/09/2018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2429043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2A4705A-EB01-46A8-9600-F92C777C7181}" type="datetimeFigureOut">
              <a:rPr lang="pt-BR" smtClean="0"/>
              <a:t>29/09/2018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2579223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C2A4705A-EB01-46A8-9600-F92C777C7181}" type="datetimeFigureOut">
              <a:rPr lang="pt-BR" smtClean="0"/>
              <a:t>29/09/2018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1931941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C2A4705A-EB01-46A8-9600-F92C777C7181}" type="datetimeFigureOut">
              <a:rPr lang="pt-BR" smtClean="0"/>
              <a:t>29/09/2018</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403347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C2A4705A-EB01-46A8-9600-F92C777C7181}" type="datetimeFigureOut">
              <a:rPr lang="pt-BR" smtClean="0"/>
              <a:t>29/09/2018</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9" name="Espaço Reservado para Número de Slide 8"/>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4283576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C2A4705A-EB01-46A8-9600-F92C777C7181}" type="datetimeFigureOut">
              <a:rPr lang="pt-BR" smtClean="0"/>
              <a:t>29/09/2018</a:t>
            </a:fld>
            <a:endParaRPr lang="pt-BR" dirty="0"/>
          </a:p>
        </p:txBody>
      </p:sp>
      <p:sp>
        <p:nvSpPr>
          <p:cNvPr id="4" name="Espaço Reservado para Rodapé 3"/>
          <p:cNvSpPr>
            <a:spLocks noGrp="1"/>
          </p:cNvSpPr>
          <p:nvPr>
            <p:ph type="ftr" sz="quarter" idx="11"/>
          </p:nvPr>
        </p:nvSpPr>
        <p:spPr/>
        <p:txBody>
          <a:bodyPr/>
          <a:lstStyle/>
          <a:p>
            <a:endParaRPr lang="pt-BR" dirty="0"/>
          </a:p>
        </p:txBody>
      </p:sp>
      <p:sp>
        <p:nvSpPr>
          <p:cNvPr id="5" name="Espaço Reservado para Número de Slide 4"/>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4161794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C2A4705A-EB01-46A8-9600-F92C777C7181}" type="datetimeFigureOut">
              <a:rPr lang="pt-BR" smtClean="0"/>
              <a:t>29/09/2018</a:t>
            </a:fld>
            <a:endParaRPr lang="pt-BR" dirty="0"/>
          </a:p>
        </p:txBody>
      </p:sp>
      <p:sp>
        <p:nvSpPr>
          <p:cNvPr id="3" name="Espaço Reservado para Rodapé 2"/>
          <p:cNvSpPr>
            <a:spLocks noGrp="1"/>
          </p:cNvSpPr>
          <p:nvPr>
            <p:ph type="ftr" sz="quarter" idx="11"/>
          </p:nvPr>
        </p:nvSpPr>
        <p:spPr/>
        <p:txBody>
          <a:bodyPr/>
          <a:lstStyle/>
          <a:p>
            <a:endParaRPr lang="pt-BR" dirty="0"/>
          </a:p>
        </p:txBody>
      </p:sp>
      <p:sp>
        <p:nvSpPr>
          <p:cNvPr id="4" name="Espaço Reservado para Número de Slide 3"/>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742509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C2A4705A-EB01-46A8-9600-F92C777C7181}" type="datetimeFigureOut">
              <a:rPr lang="pt-BR" smtClean="0"/>
              <a:t>29/09/2018</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807102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dirty="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C2A4705A-EB01-46A8-9600-F92C777C7181}" type="datetimeFigureOut">
              <a:rPr lang="pt-BR" smtClean="0"/>
              <a:t>29/09/2018</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51265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A4705A-EB01-46A8-9600-F92C777C7181}" type="datetimeFigureOut">
              <a:rPr lang="pt-BR" smtClean="0"/>
              <a:t>29/09/2018</a:t>
            </a:fld>
            <a:endParaRPr lang="pt-BR" dirty="0"/>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C8EBF5-1DA0-4B6E-A784-A2364D246C8B}" type="slidenum">
              <a:rPr lang="pt-BR" smtClean="0"/>
              <a:t>‹nº›</a:t>
            </a:fld>
            <a:endParaRPr lang="pt-BR" dirty="0"/>
          </a:p>
        </p:txBody>
      </p:sp>
    </p:spTree>
    <p:extLst>
      <p:ext uri="{BB962C8B-B14F-4D97-AF65-F5344CB8AC3E}">
        <p14:creationId xmlns:p14="http://schemas.microsoft.com/office/powerpoint/2010/main" val="67183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69fn3rKVs6w" TargetMode="External"/><Relationship Id="rId2" Type="http://schemas.openxmlformats.org/officeDocument/2006/relationships/hyperlink" Target="https://www.youtube.com/watch?v=jD7perPOPc8" TargetMode="External"/><Relationship Id="rId1" Type="http://schemas.openxmlformats.org/officeDocument/2006/relationships/slideLayout" Target="../slideLayouts/slideLayout6.xml"/><Relationship Id="rId6" Type="http://schemas.openxmlformats.org/officeDocument/2006/relationships/hyperlink" Target="https://globoplay.globo.com/v/2501797/" TargetMode="External"/><Relationship Id="rId5" Type="http://schemas.openxmlformats.org/officeDocument/2006/relationships/hyperlink" Target="https://www.youtube.com/watch?v=7gZhhM1uLtc" TargetMode="External"/><Relationship Id="rId4" Type="http://schemas.openxmlformats.org/officeDocument/2006/relationships/hyperlink" Target="https://www.youtube.com/watch?v=3xshEp2AIBY"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s://https/www.resumoescolar.com.br/geografia/refinaria-de-petroleo/"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sumoescolar.com.br/geografia-do-brasil/bandeira-de-santa-catarina/" TargetMode="External"/><Relationship Id="rId2" Type="http://schemas.openxmlformats.org/officeDocument/2006/relationships/hyperlink" Target="https://www.resumoescolar.com.br/geografia-do-brasil/mata-araucaria/" TargetMode="External"/><Relationship Id="rId1" Type="http://schemas.openxmlformats.org/officeDocument/2006/relationships/slideLayout" Target="../slideLayouts/slideLayout7.xml"/><Relationship Id="rId4" Type="http://schemas.openxmlformats.org/officeDocument/2006/relationships/hyperlink" Target="https://www.resumoescolar.com.br/fisica/fisica-do-funcionamento-dos-refrigeradores/" TargetMode="Externa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dirty="0"/>
              <a:t>Região Sul</a:t>
            </a:r>
          </a:p>
        </p:txBody>
      </p:sp>
      <p:sp>
        <p:nvSpPr>
          <p:cNvPr id="3" name="Subtítulo 2"/>
          <p:cNvSpPr>
            <a:spLocks noGrp="1"/>
          </p:cNvSpPr>
          <p:nvPr>
            <p:ph type="subTitle" idx="1"/>
          </p:nvPr>
        </p:nvSpPr>
        <p:spPr/>
        <p:txBody>
          <a:bodyPr/>
          <a:lstStyle/>
          <a:p>
            <a:r>
              <a:rPr lang="pt-BR" dirty="0"/>
              <a:t>7º Ano</a:t>
            </a:r>
          </a:p>
        </p:txBody>
      </p:sp>
    </p:spTree>
    <p:extLst>
      <p:ext uri="{BB962C8B-B14F-4D97-AF65-F5344CB8AC3E}">
        <p14:creationId xmlns:p14="http://schemas.microsoft.com/office/powerpoint/2010/main" val="1801289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755576" y="908720"/>
            <a:ext cx="7416824" cy="3416320"/>
          </a:xfrm>
          <a:prstGeom prst="rect">
            <a:avLst/>
          </a:prstGeom>
        </p:spPr>
        <p:txBody>
          <a:bodyPr wrap="square">
            <a:spAutoFit/>
          </a:bodyPr>
          <a:lstStyle/>
          <a:p>
            <a:r>
              <a:rPr lang="pt-BR" sz="2400" b="1" dirty="0">
                <a:latin typeface="Arial" panose="020B0604020202020204" pitchFamily="34" charset="0"/>
                <a:cs typeface="Arial" panose="020B0604020202020204" pitchFamily="34" charset="0"/>
              </a:rPr>
              <a:t>Vegetação sulista </a:t>
            </a:r>
          </a:p>
          <a:p>
            <a:endParaRPr lang="pt-BR" sz="2400" b="1" dirty="0">
              <a:latin typeface="Arial" panose="020B0604020202020204" pitchFamily="34" charset="0"/>
              <a:cs typeface="Arial" panose="020B0604020202020204" pitchFamily="34" charset="0"/>
            </a:endParaRPr>
          </a:p>
          <a:p>
            <a:r>
              <a:rPr lang="pt-BR" sz="2400" dirty="0">
                <a:latin typeface="Arial" panose="020B0604020202020204" pitchFamily="34" charset="0"/>
                <a:cs typeface="Arial" panose="020B0604020202020204" pitchFamily="34" charset="0"/>
              </a:rPr>
              <a:t>É bastante variada, encontramos:</a:t>
            </a:r>
          </a:p>
          <a:p>
            <a:r>
              <a:rPr lang="pt-BR" sz="2400" dirty="0">
                <a:latin typeface="Arial" panose="020B0604020202020204" pitchFamily="34" charset="0"/>
                <a:cs typeface="Arial" panose="020B0604020202020204" pitchFamily="34" charset="0"/>
              </a:rPr>
              <a:t>Devastada Mata das Araucárias nas regiões mais frias;</a:t>
            </a:r>
          </a:p>
          <a:p>
            <a:r>
              <a:rPr lang="pt-BR" sz="2400" dirty="0">
                <a:latin typeface="Arial" panose="020B0604020202020204" pitchFamily="34" charset="0"/>
                <a:cs typeface="Arial" panose="020B0604020202020204" pitchFamily="34" charset="0"/>
              </a:rPr>
              <a:t>Campos limpos do pampa gaúcho. </a:t>
            </a:r>
          </a:p>
          <a:p>
            <a:r>
              <a:rPr lang="pt-BR" sz="2400" dirty="0">
                <a:latin typeface="Arial" panose="020B0604020202020204" pitchFamily="34" charset="0"/>
                <a:cs typeface="Arial" panose="020B0604020202020204" pitchFamily="34" charset="0"/>
              </a:rPr>
              <a:t>Minoria de vegetação costeira, que dividem-se desde mangues, até restingas.</a:t>
            </a:r>
            <a:br>
              <a:rPr lang="pt-BR" sz="2400" dirty="0">
                <a:latin typeface="Arial" panose="020B0604020202020204" pitchFamily="34" charset="0"/>
                <a:cs typeface="Arial" panose="020B0604020202020204" pitchFamily="34" charset="0"/>
              </a:rPr>
            </a:br>
            <a:endParaRPr lang="pt-B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3949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Resultado de imagem para mata araucár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692696"/>
            <a:ext cx="4000174" cy="300191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Resultado de imagem para mata araucária">
            <a:extLst>
              <a:ext uri="{FF2B5EF4-FFF2-40B4-BE49-F238E27FC236}">
                <a16:creationId xmlns:a16="http://schemas.microsoft.com/office/drawing/2014/main" id="{62D7D1AB-E0E7-43ED-81AA-59C47D4685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3102" y="2747406"/>
            <a:ext cx="3960177" cy="3489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912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Resultado de imagem para campos sulin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3076" name="Picture 4" descr="Resultado de imagem para campos sulin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278" y="724339"/>
            <a:ext cx="3770784" cy="2828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8" name="Picture 6" descr="Resultado de imagem para campos sulin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2359" y="704596"/>
            <a:ext cx="3770784" cy="2828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2" descr="Resultado de imagem para campos sulinos">
            <a:extLst>
              <a:ext uri="{FF2B5EF4-FFF2-40B4-BE49-F238E27FC236}">
                <a16:creationId xmlns:a16="http://schemas.microsoft.com/office/drawing/2014/main" id="{C0C3378F-689A-49A1-9DFE-FC9409049B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3717032"/>
            <a:ext cx="2818656" cy="27403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209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player.slideplayer.com.br/1/287550/data/images/img4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574368"/>
            <a:ext cx="8227493" cy="61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3485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827584" y="836712"/>
            <a:ext cx="7776864" cy="3046988"/>
          </a:xfrm>
          <a:prstGeom prst="rect">
            <a:avLst/>
          </a:prstGeom>
        </p:spPr>
        <p:txBody>
          <a:bodyPr wrap="square">
            <a:spAutoFit/>
          </a:bodyPr>
          <a:lstStyle/>
          <a:p>
            <a:r>
              <a:rPr lang="pt-BR" sz="2400" b="1" dirty="0">
                <a:solidFill>
                  <a:srgbClr val="444444"/>
                </a:solidFill>
                <a:latin typeface="Arial" panose="020B0604020202020204" pitchFamily="34" charset="0"/>
                <a:ea typeface="MS Gothic" panose="020B0609070205080204" pitchFamily="49" charset="-128"/>
                <a:cs typeface="Arial" panose="020B0604020202020204" pitchFamily="34" charset="0"/>
              </a:rPr>
              <a:t>Hidrografia</a:t>
            </a:r>
          </a:p>
          <a:p>
            <a:r>
              <a:rPr lang="pt-BR" sz="2400" dirty="0">
                <a:solidFill>
                  <a:srgbClr val="444444"/>
                </a:solidFill>
                <a:latin typeface="Arial" panose="020B0604020202020204" pitchFamily="34" charset="0"/>
                <a:ea typeface="MS Gothic" panose="020B0609070205080204" pitchFamily="49" charset="-128"/>
                <a:cs typeface="Arial" panose="020B0604020202020204" pitchFamily="34" charset="0"/>
              </a:rPr>
              <a:t>Por conta do relevo, a maioria dos rios segue em direção de leste para oeste. </a:t>
            </a:r>
          </a:p>
          <a:p>
            <a:r>
              <a:rPr lang="pt-BR" sz="2400" dirty="0">
                <a:solidFill>
                  <a:srgbClr val="444444"/>
                </a:solidFill>
                <a:latin typeface="Arial" panose="020B0604020202020204" pitchFamily="34" charset="0"/>
                <a:ea typeface="MS Gothic" panose="020B0609070205080204" pitchFamily="49" charset="-128"/>
                <a:cs typeface="Arial" panose="020B0604020202020204" pitchFamily="34" charset="0"/>
              </a:rPr>
              <a:t>As duas principais bacias hidrográficas são a Bacia do Paraná e a Bacia do Uruguai. </a:t>
            </a:r>
          </a:p>
          <a:p>
            <a:r>
              <a:rPr lang="pt-BR" sz="2400" dirty="0">
                <a:solidFill>
                  <a:srgbClr val="444444"/>
                </a:solidFill>
                <a:latin typeface="Arial" panose="020B0604020202020204" pitchFamily="34" charset="0"/>
                <a:ea typeface="MS Gothic" panose="020B0609070205080204" pitchFamily="49" charset="-128"/>
                <a:cs typeface="Arial" panose="020B0604020202020204" pitchFamily="34" charset="0"/>
              </a:rPr>
              <a:t>Os rios da região tem grande potencial hidrelétrico. </a:t>
            </a:r>
          </a:p>
          <a:p>
            <a:r>
              <a:rPr lang="pt-BR" sz="2400" dirty="0">
                <a:solidFill>
                  <a:srgbClr val="444444"/>
                </a:solidFill>
                <a:latin typeface="Arial" panose="020B0604020202020204" pitchFamily="34" charset="0"/>
                <a:ea typeface="MS Gothic" panose="020B0609070205080204" pitchFamily="49" charset="-128"/>
                <a:cs typeface="Arial" panose="020B0604020202020204" pitchFamily="34" charset="0"/>
              </a:rPr>
              <a:t>A Usina de </a:t>
            </a:r>
            <a:r>
              <a:rPr lang="pt-BR" sz="2400" dirty="0" err="1">
                <a:solidFill>
                  <a:srgbClr val="444444"/>
                </a:solidFill>
                <a:latin typeface="Arial" panose="020B0604020202020204" pitchFamily="34" charset="0"/>
                <a:ea typeface="MS Gothic" panose="020B0609070205080204" pitchFamily="49" charset="-128"/>
                <a:cs typeface="Arial" panose="020B0604020202020204" pitchFamily="34" charset="0"/>
              </a:rPr>
              <a:t>Itaipú</a:t>
            </a:r>
            <a:r>
              <a:rPr lang="pt-BR" sz="2400" dirty="0">
                <a:solidFill>
                  <a:srgbClr val="444444"/>
                </a:solidFill>
                <a:latin typeface="Arial" panose="020B0604020202020204" pitchFamily="34" charset="0"/>
                <a:ea typeface="MS Gothic" panose="020B0609070205080204" pitchFamily="49" charset="-128"/>
                <a:cs typeface="Arial" panose="020B0604020202020204" pitchFamily="34" charset="0"/>
              </a:rPr>
              <a:t>, uma das maiores usinas hidrelétricas do mundo, localiza-se no Rio Paraná.</a:t>
            </a:r>
            <a:endParaRPr lang="pt-BR" sz="2400" dirty="0">
              <a:latin typeface="Arial" panose="020B0604020202020204" pitchFamily="34" charset="0"/>
              <a:ea typeface="MS Gothic" panose="020B0609070205080204" pitchFamily="49" charset="-128"/>
              <a:cs typeface="Arial" panose="020B0604020202020204" pitchFamily="34" charset="0"/>
            </a:endParaRPr>
          </a:p>
        </p:txBody>
      </p:sp>
    </p:spTree>
    <p:extLst>
      <p:ext uri="{BB962C8B-B14F-4D97-AF65-F5344CB8AC3E}">
        <p14:creationId xmlns:p14="http://schemas.microsoft.com/office/powerpoint/2010/main" val="1646589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274638"/>
            <a:ext cx="7859216" cy="6178698"/>
          </a:xfrm>
        </p:spPr>
        <p:txBody>
          <a:bodyPr/>
          <a:lstStyle/>
          <a:p>
            <a:endParaRPr lang="pt-BR" dirty="0">
              <a:latin typeface="Arial" panose="020B0604020202020204" pitchFamily="34" charset="0"/>
              <a:cs typeface="Arial" panose="020B0604020202020204" pitchFamily="34" charset="0"/>
            </a:endParaRPr>
          </a:p>
        </p:txBody>
      </p:sp>
      <p:pic>
        <p:nvPicPr>
          <p:cNvPr id="4101" name="Picture 5" descr="http://3.bp.blogspot.com/-fh7CXXSiJ_g/Vj-9mEh6-DI/AAAAAAAABFI/VLaTOI6Xnr4/s1600/RS_hid%2B%25282%2529.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910" y="764704"/>
            <a:ext cx="7860890" cy="55861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3861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ig028">
            <a:extLst>
              <a:ext uri="{FF2B5EF4-FFF2-40B4-BE49-F238E27FC236}">
                <a16:creationId xmlns:a16="http://schemas.microsoft.com/office/drawing/2014/main" id="{7C126B27-0A4F-4F73-8619-851879D88B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764704"/>
            <a:ext cx="7623219" cy="4475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891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sp>
        <p:nvSpPr>
          <p:cNvPr id="3" name="Retângulo 2"/>
          <p:cNvSpPr/>
          <p:nvPr/>
        </p:nvSpPr>
        <p:spPr>
          <a:xfrm>
            <a:off x="683568" y="1628800"/>
            <a:ext cx="6174432" cy="3416320"/>
          </a:xfrm>
          <a:prstGeom prst="rect">
            <a:avLst/>
          </a:prstGeom>
        </p:spPr>
        <p:txBody>
          <a:bodyPr wrap="square">
            <a:spAutoFit/>
          </a:bodyPr>
          <a:lstStyle/>
          <a:p>
            <a:r>
              <a:rPr lang="pt-BR" dirty="0"/>
              <a:t>Cataratas do Iguaçu período de cheia</a:t>
            </a:r>
          </a:p>
          <a:p>
            <a:r>
              <a:rPr lang="pt-BR" dirty="0">
                <a:hlinkClick r:id="rId2"/>
              </a:rPr>
              <a:t>https://www.youtube.com/watch?v=jD7perPOPc8</a:t>
            </a:r>
            <a:endParaRPr lang="pt-BR" dirty="0"/>
          </a:p>
          <a:p>
            <a:r>
              <a:rPr lang="pt-BR" dirty="0"/>
              <a:t>Cataratas do Iguaçu período de seca</a:t>
            </a:r>
          </a:p>
          <a:p>
            <a:r>
              <a:rPr lang="pt-BR" dirty="0">
                <a:hlinkClick r:id="rId3"/>
              </a:rPr>
              <a:t>https://www.youtube.com/watch?v=69fn3rKVs6w</a:t>
            </a:r>
            <a:endParaRPr lang="pt-BR" dirty="0"/>
          </a:p>
          <a:p>
            <a:r>
              <a:rPr lang="pt-BR" dirty="0"/>
              <a:t>Como funciona uma Usina Hidrelétrica?</a:t>
            </a:r>
          </a:p>
          <a:p>
            <a:r>
              <a:rPr lang="pt-BR" dirty="0">
                <a:hlinkClick r:id="rId4"/>
              </a:rPr>
              <a:t>https://www.youtube.com/watch?v=3xshEp2AIBY</a:t>
            </a:r>
            <a:endParaRPr lang="pt-BR" dirty="0"/>
          </a:p>
          <a:p>
            <a:r>
              <a:rPr lang="pt-BR" dirty="0"/>
              <a:t>Usina de Itaipu</a:t>
            </a:r>
          </a:p>
          <a:p>
            <a:r>
              <a:rPr lang="pt-BR" dirty="0">
                <a:hlinkClick r:id="rId5"/>
              </a:rPr>
              <a:t>https://www.youtube.com/watch?v=7gZhhM1uLtc</a:t>
            </a:r>
            <a:endParaRPr lang="pt-BR" dirty="0"/>
          </a:p>
          <a:p>
            <a:r>
              <a:rPr lang="pt-BR" dirty="0"/>
              <a:t>Hidrovia Tietê-Paraná</a:t>
            </a:r>
          </a:p>
          <a:p>
            <a:r>
              <a:rPr lang="pt-BR" dirty="0">
                <a:hlinkClick r:id="rId6"/>
              </a:rPr>
              <a:t>https://globoplay.globo.com/v/2501797/</a:t>
            </a:r>
            <a:endParaRPr lang="pt-BR" dirty="0"/>
          </a:p>
          <a:p>
            <a:endParaRPr lang="pt-BR" dirty="0"/>
          </a:p>
          <a:p>
            <a:endParaRPr lang="pt-BR" dirty="0"/>
          </a:p>
        </p:txBody>
      </p:sp>
    </p:spTree>
    <p:extLst>
      <p:ext uri="{BB962C8B-B14F-4D97-AF65-F5344CB8AC3E}">
        <p14:creationId xmlns:p14="http://schemas.microsoft.com/office/powerpoint/2010/main" val="3694370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015F9154-8904-4A52-8BFB-21E1F6004E41}"/>
              </a:ext>
            </a:extLst>
          </p:cNvPr>
          <p:cNvSpPr/>
          <p:nvPr/>
        </p:nvSpPr>
        <p:spPr>
          <a:xfrm>
            <a:off x="539552" y="332656"/>
            <a:ext cx="8352928" cy="2308324"/>
          </a:xfrm>
          <a:prstGeom prst="rect">
            <a:avLst/>
          </a:prstGeom>
        </p:spPr>
        <p:txBody>
          <a:bodyPr wrap="square">
            <a:spAutoFit/>
          </a:bodyPr>
          <a:lstStyle/>
          <a:p>
            <a:r>
              <a:rPr lang="pt-BR" sz="2400" dirty="0">
                <a:solidFill>
                  <a:srgbClr val="3B3835"/>
                </a:solidFill>
                <a:latin typeface="Arial" panose="020B0604020202020204" pitchFamily="34" charset="0"/>
                <a:cs typeface="Arial" panose="020B0604020202020204" pitchFamily="34" charset="0"/>
              </a:rPr>
              <a:t>Na Região Sul, a terra roxa é encontrada com maior frequência nas porções ocidentais dos estados do Paraná, Santa Catarina e Rio Grande do Sul.  Por ser um solo muito fértil, a terra roxa tem grande importância para a produção agrícola da região, proporcionando grande variedade de itens, como uva, trigo, soja, maçã, pera etc.</a:t>
            </a:r>
            <a:endParaRPr lang="pt-BR" sz="2400" dirty="0">
              <a:latin typeface="Arial" panose="020B0604020202020204" pitchFamily="34" charset="0"/>
              <a:cs typeface="Arial" panose="020B0604020202020204" pitchFamily="34" charset="0"/>
            </a:endParaRPr>
          </a:p>
        </p:txBody>
      </p:sp>
      <p:pic>
        <p:nvPicPr>
          <p:cNvPr id="3" name="Picture 2" descr="Resultado de imagem para sul do brasil atividades agropecuária">
            <a:extLst>
              <a:ext uri="{FF2B5EF4-FFF2-40B4-BE49-F238E27FC236}">
                <a16:creationId xmlns:a16="http://schemas.microsoft.com/office/drawing/2014/main" id="{2848CA5A-60A3-40E0-B75E-0BE4019966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132" y="2564904"/>
            <a:ext cx="6866292" cy="374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18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827584" y="1124744"/>
            <a:ext cx="7776864" cy="1323439"/>
          </a:xfrm>
          <a:prstGeom prst="rect">
            <a:avLst/>
          </a:prstGeom>
        </p:spPr>
        <p:txBody>
          <a:bodyPr wrap="square">
            <a:spAutoFit/>
          </a:bodyPr>
          <a:lstStyle/>
          <a:p>
            <a:r>
              <a:rPr lang="pt-BR" sz="2000" dirty="0">
                <a:latin typeface="Arial" panose="020B0604020202020204" pitchFamily="34" charset="0"/>
                <a:cs typeface="Arial" panose="020B0604020202020204" pitchFamily="34" charset="0"/>
              </a:rPr>
              <a:t>A intensificação do processo de mecanização das atividades agrícolas proporcionou o êxodo rural em larga escala, contribuindo para o crescimento desordenado de alguns centros urbanos, além de intensificar as desigualdades sociais.</a:t>
            </a:r>
          </a:p>
        </p:txBody>
      </p:sp>
      <p:pic>
        <p:nvPicPr>
          <p:cNvPr id="11266" name="Picture 2" descr="Resultado de imagem para frigorÃ­ficos no sul do brasil">
            <a:extLst>
              <a:ext uri="{FF2B5EF4-FFF2-40B4-BE49-F238E27FC236}">
                <a16:creationId xmlns:a16="http://schemas.microsoft.com/office/drawing/2014/main" id="{C3EF6EEC-88BC-45FA-9E16-FA2E38BBCD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768541"/>
            <a:ext cx="5940152" cy="3282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866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player.slideplayer.com.br/1/287550/data/images/img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556792"/>
            <a:ext cx="3657600" cy="4733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129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308A19F5-145F-4149-9C32-2BBA07F9C514}"/>
              </a:ext>
            </a:extLst>
          </p:cNvPr>
          <p:cNvSpPr/>
          <p:nvPr/>
        </p:nvSpPr>
        <p:spPr>
          <a:xfrm>
            <a:off x="755576" y="548681"/>
            <a:ext cx="7920880" cy="3785652"/>
          </a:xfrm>
          <a:prstGeom prst="rect">
            <a:avLst/>
          </a:prstGeom>
        </p:spPr>
        <p:txBody>
          <a:bodyPr wrap="square">
            <a:spAutoFit/>
          </a:bodyPr>
          <a:lstStyle/>
          <a:p>
            <a:r>
              <a:rPr lang="pt-BR" sz="2400" dirty="0">
                <a:solidFill>
                  <a:srgbClr val="3B3835"/>
                </a:solidFill>
                <a:latin typeface="Arial" panose="020B0604020202020204" pitchFamily="34" charset="0"/>
                <a:cs typeface="Arial" panose="020B0604020202020204" pitchFamily="34" charset="0"/>
              </a:rPr>
              <a:t>Os setores que mais se destacaram na indústria do Sul foram o têxtil, o coureiro e o alimentício, devido à abundância de matéria- prima na região, além da indústria vinícola, mais precisamente no Rio Grande do Sul.</a:t>
            </a:r>
          </a:p>
          <a:p>
            <a:r>
              <a:rPr lang="pt-BR" sz="2400" dirty="0">
                <a:solidFill>
                  <a:srgbClr val="3B3835"/>
                </a:solidFill>
                <a:latin typeface="Arial" panose="020B0604020202020204" pitchFamily="34" charset="0"/>
                <a:cs typeface="Arial" panose="020B0604020202020204" pitchFamily="34" charset="0"/>
              </a:rPr>
              <a:t>A Região Sul se destaca por seu alto índice de industrialização, especialmente no setor automotivo. Nesse sentido, o MERCOSUL facilitou a economia da região, favorecida devido à sua proximidade com outros países da América do Sul.</a:t>
            </a:r>
            <a:endParaRPr lang="pt-BR" sz="2400" b="0" i="0" dirty="0">
              <a:solidFill>
                <a:srgbClr val="3B3835"/>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2422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A2944DC1-3078-4740-958E-C6312FD5614F}"/>
              </a:ext>
            </a:extLst>
          </p:cNvPr>
          <p:cNvSpPr/>
          <p:nvPr/>
        </p:nvSpPr>
        <p:spPr>
          <a:xfrm>
            <a:off x="611560" y="692696"/>
            <a:ext cx="7848872" cy="4524315"/>
          </a:xfrm>
          <a:prstGeom prst="rect">
            <a:avLst/>
          </a:prstGeom>
        </p:spPr>
        <p:txBody>
          <a:bodyPr wrap="square">
            <a:spAutoFit/>
          </a:bodyPr>
          <a:lstStyle/>
          <a:p>
            <a:pPr algn="just" fontAlgn="base"/>
            <a:r>
              <a:rPr lang="pt-BR" sz="2400" dirty="0">
                <a:solidFill>
                  <a:srgbClr val="444444"/>
                </a:solidFill>
                <a:latin typeface="Arial" panose="020B0604020202020204" pitchFamily="34" charset="0"/>
                <a:cs typeface="Arial" panose="020B0604020202020204" pitchFamily="34" charset="0"/>
              </a:rPr>
              <a:t>Região Sul</a:t>
            </a:r>
          </a:p>
          <a:p>
            <a:pPr algn="just" fontAlgn="base"/>
            <a:r>
              <a:rPr lang="pt-BR" sz="2400" dirty="0">
                <a:solidFill>
                  <a:srgbClr val="444444"/>
                </a:solidFill>
                <a:latin typeface="Arial" panose="020B0604020202020204" pitchFamily="34" charset="0"/>
                <a:cs typeface="Arial" panose="020B0604020202020204" pitchFamily="34" charset="0"/>
              </a:rPr>
              <a:t>É a segunda região brasileira em importância industrial, cujas áreas do setor distribuem-se nos três estados. No Rio Grande do Sul, a principal região industrial é a Grande Porto Alegre, que inclui vários municípios: Porto Alegre, Canoas, Esteio, Gravataí, Novo Hamburgo, São Leopoldo e Viamão, abrigando importantes indústrias de calçados, metalúrgicas, de armamentos, tecidos e outras, inclusive a </a:t>
            </a:r>
            <a:r>
              <a:rPr lang="pt-BR" sz="2400" dirty="0">
                <a:latin typeface="Arial" panose="020B0604020202020204" pitchFamily="34" charset="0"/>
                <a:cs typeface="Arial" panose="020B0604020202020204" pitchFamily="34" charset="0"/>
                <a:hlinkClick r:id="rId2" tooltip="refinaria de petróleo">
                  <a:extLst>
                    <a:ext uri="{A12FA001-AC4F-418D-AE19-62706E023703}">
                      <ahyp:hlinkClr xmlns:ahyp="http://schemas.microsoft.com/office/drawing/2018/hyperlinkcolor" val="tx"/>
                    </a:ext>
                  </a:extLst>
                </a:hlinkClick>
              </a:rPr>
              <a:t>refinaria de petróleo</a:t>
            </a:r>
            <a:r>
              <a:rPr lang="pt-BR" sz="2400" dirty="0">
                <a:solidFill>
                  <a:srgbClr val="444444"/>
                </a:solidFill>
                <a:latin typeface="Arial" panose="020B0604020202020204" pitchFamily="34" charset="0"/>
                <a:cs typeface="Arial" panose="020B0604020202020204" pitchFamily="34" charset="0"/>
              </a:rPr>
              <a:t> </a:t>
            </a:r>
            <a:r>
              <a:rPr lang="pt-BR" sz="2400" dirty="0" err="1">
                <a:solidFill>
                  <a:srgbClr val="444444"/>
                </a:solidFill>
                <a:latin typeface="Arial" panose="020B0604020202020204" pitchFamily="34" charset="0"/>
                <a:cs typeface="Arial" panose="020B0604020202020204" pitchFamily="34" charset="0"/>
              </a:rPr>
              <a:t>Refap</a:t>
            </a:r>
            <a:r>
              <a:rPr lang="pt-BR" sz="2400" dirty="0">
                <a:solidFill>
                  <a:srgbClr val="444444"/>
                </a:solidFill>
                <a:latin typeface="Arial" panose="020B0604020202020204" pitchFamily="34" charset="0"/>
                <a:cs typeface="Arial" panose="020B0604020202020204" pitchFamily="34" charset="0"/>
              </a:rPr>
              <a:t> e o conjunto petroquí­mico Copesul. São importantes, ainda, alguns polos industriais nas cidades de Caxias do Sul, Passo Fundo, Pelotas e Rio Grande.</a:t>
            </a:r>
            <a:endParaRPr lang="pt-B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4022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918F47EA-8E93-4DC3-857D-BEFCCEA734B4}"/>
              </a:ext>
            </a:extLst>
          </p:cNvPr>
          <p:cNvSpPr/>
          <p:nvPr/>
        </p:nvSpPr>
        <p:spPr>
          <a:xfrm>
            <a:off x="539552" y="188640"/>
            <a:ext cx="8280920" cy="5293757"/>
          </a:xfrm>
          <a:prstGeom prst="rect">
            <a:avLst/>
          </a:prstGeom>
        </p:spPr>
        <p:txBody>
          <a:bodyPr wrap="square">
            <a:spAutoFit/>
          </a:bodyPr>
          <a:lstStyle/>
          <a:p>
            <a:pPr fontAlgn="base"/>
            <a:br>
              <a:rPr lang="pt-BR" dirty="0">
                <a:solidFill>
                  <a:srgbClr val="444444"/>
                </a:solidFill>
                <a:latin typeface="Open Sans"/>
              </a:rPr>
            </a:br>
            <a:r>
              <a:rPr lang="pt-BR" sz="2000" dirty="0">
                <a:latin typeface="Arial" panose="020B0604020202020204" pitchFamily="34" charset="0"/>
                <a:cs typeface="Arial" panose="020B0604020202020204" pitchFamily="34" charset="0"/>
              </a:rPr>
              <a:t>O Paraná ocupa um lugar de destaque na pro­dução industrial do país e sua principal área é a Grande Curitiba, com os municípios de Curitiba, </a:t>
            </a:r>
            <a:r>
              <a:rPr lang="pt-BR" sz="2000" dirty="0">
                <a:latin typeface="Arial" panose="020B0604020202020204" pitchFamily="34" charset="0"/>
                <a:cs typeface="Arial" panose="020B0604020202020204" pitchFamily="34" charset="0"/>
                <a:hlinkClick r:id="rId2" tooltip="Araucária">
                  <a:extLst>
                    <a:ext uri="{A12FA001-AC4F-418D-AE19-62706E023703}">
                      <ahyp:hlinkClr xmlns:ahyp="http://schemas.microsoft.com/office/drawing/2018/hyperlinkcolor" val="tx"/>
                    </a:ext>
                  </a:extLst>
                </a:hlinkClick>
              </a:rPr>
              <a:t>Araucária</a:t>
            </a:r>
            <a:r>
              <a:rPr lang="pt-BR" sz="2000" dirty="0">
                <a:latin typeface="Arial" panose="020B0604020202020204" pitchFamily="34" charset="0"/>
                <a:cs typeface="Arial" panose="020B0604020202020204" pitchFamily="34" charset="0"/>
              </a:rPr>
              <a:t>, Campo Largo, Pinhais, Piraquara e São José dos Pinhais. As principais indústrias são:</a:t>
            </a:r>
          </a:p>
          <a:p>
            <a:pPr fontAlgn="base"/>
            <a:r>
              <a:rPr lang="pt-BR" sz="2000" dirty="0">
                <a:latin typeface="Arial" panose="020B0604020202020204" pitchFamily="34" charset="0"/>
                <a:cs typeface="Arial" panose="020B0604020202020204" pitchFamily="34" charset="0"/>
              </a:rPr>
              <a:t>•         petroquímica (Refinaria de Araucária e Ultrafértil);</a:t>
            </a:r>
            <a:br>
              <a:rPr lang="pt-BR" sz="2000" dirty="0">
                <a:latin typeface="Arial" panose="020B0604020202020204" pitchFamily="34" charset="0"/>
                <a:cs typeface="Arial" panose="020B0604020202020204" pitchFamily="34" charset="0"/>
              </a:rPr>
            </a:br>
            <a:r>
              <a:rPr lang="pt-BR" sz="2000" dirty="0">
                <a:latin typeface="Arial" panose="020B0604020202020204" pitchFamily="34" charset="0"/>
                <a:cs typeface="Arial" panose="020B0604020202020204" pitchFamily="34" charset="0"/>
              </a:rPr>
              <a:t>•         automobilística (Renault, Audi, Volvo);</a:t>
            </a:r>
            <a:br>
              <a:rPr lang="pt-BR" sz="2000" dirty="0">
                <a:latin typeface="Arial" panose="020B0604020202020204" pitchFamily="34" charset="0"/>
                <a:cs typeface="Arial" panose="020B0604020202020204" pitchFamily="34" charset="0"/>
              </a:rPr>
            </a:br>
            <a:r>
              <a:rPr lang="pt-BR" sz="2000" dirty="0">
                <a:latin typeface="Arial" panose="020B0604020202020204" pitchFamily="34" charset="0"/>
                <a:cs typeface="Arial" panose="020B0604020202020204" pitchFamily="34" charset="0"/>
              </a:rPr>
              <a:t>•         maquinário agrícola (New </a:t>
            </a:r>
            <a:r>
              <a:rPr lang="pt-BR" sz="2000" dirty="0" err="1">
                <a:latin typeface="Arial" panose="020B0604020202020204" pitchFamily="34" charset="0"/>
                <a:cs typeface="Arial" panose="020B0604020202020204" pitchFamily="34" charset="0"/>
              </a:rPr>
              <a:t>Holland</a:t>
            </a:r>
            <a:r>
              <a:rPr lang="pt-BR" sz="2000" dirty="0">
                <a:latin typeface="Arial" panose="020B0604020202020204" pitchFamily="34" charset="0"/>
                <a:cs typeface="Arial" panose="020B0604020202020204" pitchFamily="34" charset="0"/>
              </a:rPr>
              <a:t>);</a:t>
            </a:r>
            <a:br>
              <a:rPr lang="pt-BR" sz="2000" dirty="0">
                <a:latin typeface="Arial" panose="020B0604020202020204" pitchFamily="34" charset="0"/>
                <a:cs typeface="Arial" panose="020B0604020202020204" pitchFamily="34" charset="0"/>
              </a:rPr>
            </a:br>
            <a:r>
              <a:rPr lang="pt-BR" sz="2000" dirty="0">
                <a:latin typeface="Arial" panose="020B0604020202020204" pitchFamily="34" charset="0"/>
                <a:cs typeface="Arial" panose="020B0604020202020204" pitchFamily="34" charset="0"/>
              </a:rPr>
              <a:t>•         siderúrgica (Guaíra);</a:t>
            </a:r>
            <a:br>
              <a:rPr lang="pt-BR" sz="2000" dirty="0">
                <a:latin typeface="Arial" panose="020B0604020202020204" pitchFamily="34" charset="0"/>
                <a:cs typeface="Arial" panose="020B0604020202020204" pitchFamily="34" charset="0"/>
              </a:rPr>
            </a:br>
            <a:r>
              <a:rPr lang="pt-BR" sz="2000" dirty="0">
                <a:latin typeface="Arial" panose="020B0604020202020204" pitchFamily="34" charset="0"/>
                <a:cs typeface="Arial" panose="020B0604020202020204" pitchFamily="34" charset="0"/>
              </a:rPr>
              <a:t>•         de louça (Porcelana Schmidt).</a:t>
            </a:r>
          </a:p>
          <a:p>
            <a:pPr fontAlgn="base"/>
            <a:r>
              <a:rPr lang="pt-BR" sz="2000" dirty="0">
                <a:latin typeface="Arial" panose="020B0604020202020204" pitchFamily="34" charset="0"/>
                <a:cs typeface="Arial" panose="020B0604020202020204" pitchFamily="34" charset="0"/>
              </a:rPr>
              <a:t>Destacam-se também as áreas industriais nas cidades de Ponta Grossa, Londrina, Maringá, Guarapuava, Apucarana e Cascavel. Em </a:t>
            </a:r>
            <a:r>
              <a:rPr lang="pt-BR" sz="2000" dirty="0">
                <a:latin typeface="Arial" panose="020B0604020202020204" pitchFamily="34" charset="0"/>
                <a:cs typeface="Arial" panose="020B0604020202020204" pitchFamily="34" charset="0"/>
                <a:hlinkClick r:id="rId3" tooltip="Santa Catarina">
                  <a:extLst>
                    <a:ext uri="{A12FA001-AC4F-418D-AE19-62706E023703}">
                      <ahyp:hlinkClr xmlns:ahyp="http://schemas.microsoft.com/office/drawing/2018/hyperlinkcolor" val="tx"/>
                    </a:ext>
                  </a:extLst>
                </a:hlinkClick>
              </a:rPr>
              <a:t>Santa Catarina</a:t>
            </a:r>
            <a:r>
              <a:rPr lang="pt-BR" sz="2000" dirty="0">
                <a:latin typeface="Arial" panose="020B0604020202020204" pitchFamily="34" charset="0"/>
                <a:cs typeface="Arial" panose="020B0604020202020204" pitchFamily="34" charset="0"/>
              </a:rPr>
              <a:t>, as principais áreas in­dustriais localizam-se nas cidades de Blumenau, Joinville, Brusque, Itajaí, Jaraguá do Sul, Lages, Criciúma, São Francisco do Sul e Florianópolis. As mais significativas são as indústrias metalúr­gicas, de </a:t>
            </a:r>
            <a:r>
              <a:rPr lang="pt-BR" sz="2000" dirty="0">
                <a:latin typeface="Arial" panose="020B0604020202020204" pitchFamily="34" charset="0"/>
                <a:cs typeface="Arial" panose="020B0604020202020204" pitchFamily="34" charset="0"/>
                <a:hlinkClick r:id="rId4" tooltip="refrigeradores">
                  <a:extLst>
                    <a:ext uri="{A12FA001-AC4F-418D-AE19-62706E023703}">
                      <ahyp:hlinkClr xmlns:ahyp="http://schemas.microsoft.com/office/drawing/2018/hyperlinkcolor" val="tx"/>
                    </a:ext>
                  </a:extLst>
                </a:hlinkClick>
              </a:rPr>
              <a:t>refrigeradores</a:t>
            </a:r>
            <a:r>
              <a:rPr lang="pt-BR" sz="2000" dirty="0">
                <a:latin typeface="Arial" panose="020B0604020202020204" pitchFamily="34" charset="0"/>
                <a:cs typeface="Arial" panose="020B0604020202020204" pitchFamily="34" charset="0"/>
              </a:rPr>
              <a:t> e eletrodomésticos, de motores elétricos, têxteis e alimentícias.</a:t>
            </a:r>
            <a:endParaRPr lang="pt-BR" sz="2000"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8438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2.bp.blogspot.com/-zurjPt9f5Jw/Vj_GHnAiwaI/AAAAAAAABFs/1cO8Oo8qWCA/s1600/RS_recursos2A.gif"/>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916079" y="1052736"/>
            <a:ext cx="7311842" cy="54290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602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sultado de imagem para missÃµes jesuÃ­ticas no rio grande do sul">
            <a:extLst>
              <a:ext uri="{FF2B5EF4-FFF2-40B4-BE49-F238E27FC236}">
                <a16:creationId xmlns:a16="http://schemas.microsoft.com/office/drawing/2014/main" id="{501B0F20-A472-454C-8B13-F805F4FD27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3" y="1004888"/>
            <a:ext cx="7610475" cy="484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9682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39552" y="836711"/>
            <a:ext cx="8064896" cy="5016758"/>
          </a:xfrm>
          <a:prstGeom prst="rect">
            <a:avLst/>
          </a:prstGeom>
        </p:spPr>
        <p:txBody>
          <a:bodyPr wrap="square">
            <a:spAutoFit/>
          </a:bodyPr>
          <a:lstStyle/>
          <a:p>
            <a:pPr marL="342900" indent="-342900">
              <a:buFont typeface="Arial" panose="020B0604020202020204" pitchFamily="34" charset="0"/>
              <a:buChar char="•"/>
            </a:pPr>
            <a:r>
              <a:rPr lang="pt-BR" sz="2000" dirty="0">
                <a:latin typeface="Arial" panose="020B0604020202020204" pitchFamily="34" charset="0"/>
                <a:cs typeface="Arial" panose="020B0604020202020204" pitchFamily="34" charset="0"/>
              </a:rPr>
              <a:t>Os índios foram os primeiros habitantes do território que atualmente corresponde à região Sul. </a:t>
            </a:r>
          </a:p>
          <a:p>
            <a:pPr marL="342900" indent="-342900">
              <a:buFont typeface="Arial" panose="020B0604020202020204" pitchFamily="34" charset="0"/>
              <a:buChar char="•"/>
            </a:pPr>
            <a:r>
              <a:rPr lang="pt-BR" sz="2000" dirty="0">
                <a:latin typeface="Arial" panose="020B0604020202020204" pitchFamily="34" charset="0"/>
                <a:cs typeface="Arial" panose="020B0604020202020204" pitchFamily="34" charset="0"/>
              </a:rPr>
              <a:t>Posteriormente, chegaram os espanhóis e portugueses com as missões jesuíticas, além dos negros para o trabalho escravo. </a:t>
            </a:r>
          </a:p>
          <a:p>
            <a:pPr marL="342900" indent="-342900">
              <a:buFont typeface="Arial" panose="020B0604020202020204" pitchFamily="34" charset="0"/>
              <a:buChar char="•"/>
            </a:pPr>
            <a:r>
              <a:rPr lang="pt-BR" sz="2000" dirty="0">
                <a:latin typeface="Arial" panose="020B0604020202020204" pitchFamily="34" charset="0"/>
                <a:cs typeface="Arial" panose="020B0604020202020204" pitchFamily="34" charset="0"/>
              </a:rPr>
              <a:t>Os fluxos migratórios para o Sul se intensificaram no fim do século XIX, através de doação de terrenos para a ocupação e desenvolvimento econômico da  região, onde os imigrantes europeus contribuíram para o desenvolvimento da economia, baseada na pequena e média propriedade rural de policultura (cultivo de vários produtos agrícolas). </a:t>
            </a:r>
          </a:p>
          <a:p>
            <a:pPr marL="342900" indent="-342900">
              <a:buFont typeface="Arial" panose="020B0604020202020204" pitchFamily="34" charset="0"/>
              <a:buChar char="•"/>
            </a:pPr>
            <a:r>
              <a:rPr lang="pt-BR" sz="2000" dirty="0">
                <a:latin typeface="Arial" panose="020B0604020202020204" pitchFamily="34" charset="0"/>
                <a:cs typeface="Arial" panose="020B0604020202020204" pitchFamily="34" charset="0"/>
              </a:rPr>
              <a:t>O Rio Grande do Sul recebeu imigrantes italianos, eslavos e alemães. </a:t>
            </a:r>
          </a:p>
          <a:p>
            <a:pPr marL="342900" indent="-342900">
              <a:buFont typeface="Arial" panose="020B0604020202020204" pitchFamily="34" charset="0"/>
              <a:buChar char="•"/>
            </a:pPr>
            <a:r>
              <a:rPr lang="pt-BR" sz="2000" dirty="0">
                <a:latin typeface="Arial" panose="020B0604020202020204" pitchFamily="34" charset="0"/>
                <a:cs typeface="Arial" panose="020B0604020202020204" pitchFamily="34" charset="0"/>
              </a:rPr>
              <a:t>Em Santa Catarina, açorianos colonizaram o litoral; alemães, a região norte; e italianos, o planalto e a porção oeste. </a:t>
            </a:r>
          </a:p>
          <a:p>
            <a:pPr marL="342900" indent="-342900">
              <a:buFont typeface="Arial" panose="020B0604020202020204" pitchFamily="34" charset="0"/>
              <a:buChar char="•"/>
            </a:pPr>
            <a:r>
              <a:rPr lang="pt-BR" sz="2000" dirty="0">
                <a:latin typeface="Arial" panose="020B0604020202020204" pitchFamily="34" charset="0"/>
                <a:cs typeface="Arial" panose="020B0604020202020204" pitchFamily="34" charset="0"/>
              </a:rPr>
              <a:t>No Paraná, houve fluxos migratórios de italianos, alemães e japoneses; mais recentemente, paraguaios na fronteira oeste.</a:t>
            </a:r>
          </a:p>
        </p:txBody>
      </p:sp>
    </p:spTree>
    <p:extLst>
      <p:ext uri="{BB962C8B-B14F-4D97-AF65-F5344CB8AC3E}">
        <p14:creationId xmlns:p14="http://schemas.microsoft.com/office/powerpoint/2010/main" val="2751566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1.bp.blogspot.com/-WV_9RBq-1Qg/VUeNRqdZhUI/AAAAAAAAKuM/SunI_xkMRGY/s640/mapa-Os-Sete-Povos.jpg">
            <a:extLst>
              <a:ext uri="{FF2B5EF4-FFF2-40B4-BE49-F238E27FC236}">
                <a16:creationId xmlns:a16="http://schemas.microsoft.com/office/drawing/2014/main" id="{3A76B7CF-5736-476B-83E8-7B738428FD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57238"/>
            <a:ext cx="6096000" cy="534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131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bandeiras de preaÃ§Ã£o">
            <a:extLst>
              <a:ext uri="{FF2B5EF4-FFF2-40B4-BE49-F238E27FC236}">
                <a16:creationId xmlns:a16="http://schemas.microsoft.com/office/drawing/2014/main" id="{5955FCAB-9C1C-428D-BAA3-BA6232B73C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3550" y="371475"/>
            <a:ext cx="5676900" cy="611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153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penta2.ufrgs.br/rgs/historia/ban02.jpg">
            <a:extLst>
              <a:ext uri="{FF2B5EF4-FFF2-40B4-BE49-F238E27FC236}">
                <a16:creationId xmlns:a16="http://schemas.microsoft.com/office/drawing/2014/main" id="{DC3D3C0C-9674-4D6B-B258-9DEC040762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764704"/>
            <a:ext cx="5112568" cy="285451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Resultado de imagem para missÃµes jesuÃ­ticas no rio grande do sul">
            <a:extLst>
              <a:ext uri="{FF2B5EF4-FFF2-40B4-BE49-F238E27FC236}">
                <a16:creationId xmlns:a16="http://schemas.microsoft.com/office/drawing/2014/main" id="{EC332922-FCAB-43E4-9ADF-B4007479B01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3643121"/>
            <a:ext cx="4139951" cy="2779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808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tropeirosdasgerais.com.br/imagens/mapa_tropeiro.jpg">
            <a:extLst>
              <a:ext uri="{FF2B5EF4-FFF2-40B4-BE49-F238E27FC236}">
                <a16:creationId xmlns:a16="http://schemas.microsoft.com/office/drawing/2014/main" id="{9A2CB672-3B59-4FEC-9120-8998234FD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1563" y="2708920"/>
            <a:ext cx="5039261" cy="375928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m relacionada">
            <a:extLst>
              <a:ext uri="{FF2B5EF4-FFF2-40B4-BE49-F238E27FC236}">
                <a16:creationId xmlns:a16="http://schemas.microsoft.com/office/drawing/2014/main" id="{81D09710-F39D-4783-9F8E-48BAD03410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7" y="220892"/>
            <a:ext cx="4896544" cy="2515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115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Grp="1" noChangeArrowheads="1"/>
          </p:cNvSpPr>
          <p:nvPr>
            <p:ph type="title"/>
          </p:nvPr>
        </p:nvSpPr>
        <p:spPr bwMode="auto">
          <a:xfrm>
            <a:off x="755576" y="361393"/>
            <a:ext cx="7056784" cy="562460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8088"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2400" b="1" i="0" u="none" strike="noStrike" cap="none" normalizeH="0" baseline="0" dirty="0">
                <a:ln>
                  <a:noFill/>
                </a:ln>
                <a:effectLst/>
                <a:cs typeface="Arial" panose="020B0604020202020204" pitchFamily="34" charset="0"/>
              </a:rPr>
              <a:t>Estados</a:t>
            </a:r>
            <a:br>
              <a:rPr kumimoji="0" lang="pt-BR" altLang="pt-BR" sz="2400" b="0" i="0" u="none" strike="noStrike" cap="none" normalizeH="0" baseline="0" dirty="0">
                <a:ln>
                  <a:noFill/>
                </a:ln>
                <a:effectLst/>
                <a:cs typeface="Arial" panose="020B0604020202020204" pitchFamily="34" charset="0"/>
              </a:rPr>
            </a:br>
            <a:r>
              <a:rPr kumimoji="0" lang="pt-BR" altLang="pt-BR" sz="2400" b="0" i="0" u="none" strike="noStrike" cap="none" normalizeH="0" baseline="0" dirty="0">
                <a:ln>
                  <a:noFill/>
                </a:ln>
                <a:effectLst/>
                <a:cs typeface="Arial" panose="020B0604020202020204" pitchFamily="34" charset="0"/>
              </a:rPr>
              <a:t>Paraná - Curitiba</a:t>
            </a:r>
          </a:p>
          <a:p>
            <a:pPr lvl="0" algn="just"/>
            <a:r>
              <a:rPr kumimoji="0" lang="pt-BR" altLang="pt-BR" sz="2400" b="0" i="0" u="none" strike="noStrike" cap="none" normalizeH="0" baseline="0" dirty="0">
                <a:ln>
                  <a:noFill/>
                </a:ln>
                <a:effectLst/>
                <a:cs typeface="Arial" panose="020B0604020202020204" pitchFamily="34" charset="0"/>
              </a:rPr>
              <a:t>Santa Catarina </a:t>
            </a:r>
            <a:r>
              <a:rPr lang="pt-BR" altLang="pt-BR" sz="2400" dirty="0">
                <a:cs typeface="Arial" panose="020B0604020202020204" pitchFamily="34" charset="0"/>
              </a:rPr>
              <a:t>– Florianópolis (Capital litorânea)</a:t>
            </a:r>
            <a:endParaRPr kumimoji="0" lang="pt-BR" altLang="pt-BR" sz="2400" b="0" i="0" u="none" strike="noStrike" cap="none" normalizeH="0" baseline="0" dirty="0">
              <a:ln>
                <a:noFill/>
              </a:ln>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2400" b="0" i="0" u="none" strike="noStrike" cap="none" normalizeH="0" baseline="0" dirty="0">
                <a:ln>
                  <a:noFill/>
                </a:ln>
                <a:effectLst/>
                <a:cs typeface="Arial" panose="020B0604020202020204" pitchFamily="34" charset="0"/>
              </a:rPr>
              <a:t>Rio Grande do Sul - Porto Alegre</a:t>
            </a:r>
            <a:br>
              <a:rPr kumimoji="0" lang="pt-BR" altLang="pt-BR" sz="2400" b="0" i="0" u="none" strike="noStrike" cap="none" normalizeH="0" baseline="0" dirty="0">
                <a:ln>
                  <a:noFill/>
                </a:ln>
                <a:effectLst/>
                <a:cs typeface="Arial" panose="020B0604020202020204" pitchFamily="34" charset="0"/>
              </a:rPr>
            </a:br>
            <a:br>
              <a:rPr kumimoji="0" lang="pt-BR" altLang="pt-BR" sz="2400" b="0" i="0" u="none" strike="noStrike" cap="none" normalizeH="0" baseline="0" dirty="0">
                <a:ln>
                  <a:noFill/>
                </a:ln>
                <a:effectLst/>
                <a:cs typeface="Arial" panose="020B0604020202020204" pitchFamily="34" charset="0"/>
              </a:rPr>
            </a:br>
            <a:r>
              <a:rPr kumimoji="0" lang="pt-BR" altLang="pt-BR" sz="2400" b="1" i="0" u="none" strike="noStrike" cap="none" normalizeH="0" baseline="0" dirty="0">
                <a:ln>
                  <a:noFill/>
                </a:ln>
                <a:effectLst/>
                <a:cs typeface="Arial" panose="020B0604020202020204" pitchFamily="34" charset="0"/>
              </a:rPr>
              <a:t>Localização</a:t>
            </a:r>
            <a:r>
              <a:rPr kumimoji="0" lang="pt-BR" altLang="pt-BR" sz="2400" b="0" i="0" u="none" strike="noStrike" cap="none" normalizeH="0" baseline="0" dirty="0">
                <a:ln>
                  <a:noFill/>
                </a:ln>
                <a:effectLst/>
                <a:cs typeface="Arial" panose="020B0604020202020204" pitchFamily="34" charset="0"/>
              </a:rPr>
              <a:t>: </a:t>
            </a:r>
            <a:br>
              <a:rPr kumimoji="0" lang="pt-BR" altLang="pt-BR" sz="2400" b="0" i="0" u="none" strike="noStrike" cap="none" normalizeH="0" baseline="0" dirty="0">
                <a:ln>
                  <a:noFill/>
                </a:ln>
                <a:effectLst/>
                <a:cs typeface="Arial" panose="020B0604020202020204" pitchFamily="34" charset="0"/>
              </a:rPr>
            </a:br>
            <a:r>
              <a:rPr kumimoji="0" lang="pt-BR" altLang="pt-BR" sz="2400" b="0" i="0" u="none" strike="noStrike" cap="none" normalizeH="0" baseline="0" dirty="0">
                <a:ln>
                  <a:noFill/>
                </a:ln>
                <a:effectLst/>
                <a:cs typeface="Arial" panose="020B0604020202020204" pitchFamily="34" charset="0"/>
              </a:rPr>
              <a:t>Paralelo que corta a região Sul: Trópico de Capricórnio</a:t>
            </a:r>
          </a:p>
          <a:p>
            <a:pPr marL="0" marR="0" lvl="0" indent="0" algn="just" defTabSz="914400" rtl="0" eaLnBrk="0" fontAlgn="base" latinLnBrk="0" hangingPunct="0">
              <a:lnSpc>
                <a:spcPct val="100000"/>
              </a:lnSpc>
              <a:spcBef>
                <a:spcPct val="0"/>
              </a:spcBef>
              <a:spcAft>
                <a:spcPct val="0"/>
              </a:spcAft>
              <a:buClrTx/>
              <a:buSzTx/>
              <a:buFontTx/>
              <a:buNone/>
              <a:tabLst/>
            </a:pPr>
            <a:br>
              <a:rPr kumimoji="0" lang="pt-BR" altLang="pt-BR" sz="2400" b="0" i="0" u="none" strike="noStrike" cap="none" normalizeH="0" baseline="0" dirty="0">
                <a:ln>
                  <a:noFill/>
                </a:ln>
                <a:effectLst/>
                <a:cs typeface="Arial" panose="020B0604020202020204" pitchFamily="34" charset="0"/>
              </a:rPr>
            </a:br>
            <a:r>
              <a:rPr kumimoji="0" lang="pt-BR" altLang="pt-BR" sz="2400" b="0" i="0" u="none" strike="noStrike" cap="none" normalizeH="0" baseline="0" dirty="0">
                <a:ln>
                  <a:noFill/>
                </a:ln>
                <a:effectLst/>
                <a:cs typeface="Arial" panose="020B0604020202020204" pitchFamily="34" charset="0"/>
              </a:rPr>
              <a:t>Estados que se limitam com a região Sul: São Paulo e Mato Grosso do Sul</a:t>
            </a:r>
          </a:p>
          <a:p>
            <a:pPr marL="0" marR="0" lvl="0" indent="0" algn="just" defTabSz="914400" rtl="0" eaLnBrk="0" fontAlgn="base" latinLnBrk="0" hangingPunct="0">
              <a:lnSpc>
                <a:spcPct val="100000"/>
              </a:lnSpc>
              <a:spcBef>
                <a:spcPct val="0"/>
              </a:spcBef>
              <a:spcAft>
                <a:spcPct val="0"/>
              </a:spcAft>
              <a:buClrTx/>
              <a:buSzTx/>
              <a:buFontTx/>
              <a:buNone/>
              <a:tabLst/>
            </a:pPr>
            <a:br>
              <a:rPr kumimoji="0" lang="pt-BR" altLang="pt-BR" sz="2400" b="0" i="0" u="none" strike="noStrike" cap="none" normalizeH="0" baseline="0" dirty="0">
                <a:ln>
                  <a:noFill/>
                </a:ln>
                <a:effectLst/>
                <a:cs typeface="Arial" panose="020B0604020202020204" pitchFamily="34" charset="0"/>
              </a:rPr>
            </a:br>
            <a:r>
              <a:rPr kumimoji="0" lang="pt-BR" altLang="pt-BR" sz="2400" b="0" i="0" u="none" strike="noStrike" cap="none" normalizeH="0" baseline="0" dirty="0">
                <a:ln>
                  <a:noFill/>
                </a:ln>
                <a:effectLst/>
                <a:cs typeface="Arial" panose="020B0604020202020204" pitchFamily="34" charset="0"/>
              </a:rPr>
              <a:t>Países da América do Sul que fazem fronteiras com a região Sul: Paraguai, Argentina e Uruguai</a:t>
            </a:r>
            <a:br>
              <a:rPr kumimoji="0" lang="pt-BR" altLang="pt-BR" sz="2400" b="0" i="0" u="none" strike="noStrike" cap="none" normalizeH="0" baseline="0" dirty="0">
                <a:ln>
                  <a:noFill/>
                </a:ln>
                <a:effectLst/>
                <a:cs typeface="Arial" panose="020B0604020202020204" pitchFamily="34" charset="0"/>
              </a:rPr>
            </a:br>
            <a:endParaRPr kumimoji="0" lang="pt-BR" altLang="pt-BR" sz="2400" b="0" i="0" u="none" strike="noStrike" cap="none" normalizeH="0" baseline="0" dirty="0">
              <a:ln>
                <a:noFill/>
              </a:ln>
              <a:effectLst/>
              <a:cs typeface="Arial" panose="020B0604020202020204" pitchFamily="34" charset="0"/>
            </a:endParaRPr>
          </a:p>
        </p:txBody>
      </p:sp>
    </p:spTree>
    <p:extLst>
      <p:ext uri="{BB962C8B-B14F-4D97-AF65-F5344CB8AC3E}">
        <p14:creationId xmlns:p14="http://schemas.microsoft.com/office/powerpoint/2010/main" val="26205796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ï½ Os imigrantes que chegaram Ã  regiÃ£o&#10;desenvolveram, alÃ©m da agricultura, a&#10;pecuÃ¡ria, utilizando muitas vezes raÃ§as de&#10;gad...">
            <a:extLst>
              <a:ext uri="{FF2B5EF4-FFF2-40B4-BE49-F238E27FC236}">
                <a16:creationId xmlns:a16="http://schemas.microsoft.com/office/drawing/2014/main" id="{BC7D3E09-65B8-4876-A793-81D522A5A7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268760"/>
            <a:ext cx="6076950" cy="456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392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4.bp.blogspot.com/-06Of96PwJeo/Vj_KOJKLHdI/AAAAAAAABGA/no2jjXEIWeQ/s1600/RS_populacao2.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599" y="803948"/>
            <a:ext cx="7220681" cy="53613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975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D3750233-346F-46A4-A67F-A27189E4D2EB}"/>
              </a:ext>
            </a:extLst>
          </p:cNvPr>
          <p:cNvSpPr/>
          <p:nvPr/>
        </p:nvSpPr>
        <p:spPr>
          <a:xfrm>
            <a:off x="611560" y="612845"/>
            <a:ext cx="7920880" cy="4093428"/>
          </a:xfrm>
          <a:prstGeom prst="rect">
            <a:avLst/>
          </a:prstGeom>
        </p:spPr>
        <p:txBody>
          <a:bodyPr wrap="square">
            <a:spAutoFit/>
          </a:bodyPr>
          <a:lstStyle/>
          <a:p>
            <a:pPr fontAlgn="base"/>
            <a:r>
              <a:rPr lang="pt-BR" sz="2000" dirty="0">
                <a:solidFill>
                  <a:srgbClr val="333333"/>
                </a:solidFill>
                <a:latin typeface="Arial" panose="020B0604020202020204" pitchFamily="34" charset="0"/>
                <a:cs typeface="Arial" panose="020B0604020202020204" pitchFamily="34" charset="0"/>
              </a:rPr>
              <a:t> O Mercado Comum do Sul (MERCOSUL) é a mais abrangente iniciativa de integração regional da América Latina, surgida no contexto da redemocratização e reaproximação dos países da região ao final da década de 80. </a:t>
            </a:r>
          </a:p>
          <a:p>
            <a:pPr fontAlgn="base"/>
            <a:r>
              <a:rPr lang="pt-BR" sz="2000" dirty="0">
                <a:solidFill>
                  <a:srgbClr val="333333"/>
                </a:solidFill>
                <a:latin typeface="Arial" panose="020B0604020202020204" pitchFamily="34" charset="0"/>
                <a:cs typeface="Arial" panose="020B0604020202020204" pitchFamily="34" charset="0"/>
              </a:rPr>
              <a:t>Os membros fundadores do MERCOSUL são Brasil, Argentina, Paraguai e Uruguai, signatários do Tratado de Assunção de 1991.</a:t>
            </a:r>
          </a:p>
          <a:p>
            <a:pPr fontAlgn="base"/>
            <a:r>
              <a:rPr lang="pt-BR" sz="2000" dirty="0">
                <a:solidFill>
                  <a:srgbClr val="333333"/>
                </a:solidFill>
                <a:latin typeface="Arial" panose="020B0604020202020204" pitchFamily="34" charset="0"/>
                <a:cs typeface="Arial" panose="020B0604020202020204" pitchFamily="34" charset="0"/>
              </a:rPr>
              <a:t>A Venezuela aderiu ao Bloco em 2012, mas está suspensa, desde dezembro de 2016, por descumprimento de seu Protocolo de Adesão e, desde agosto de 2017, por violação da Cláusula Democrática do Bloco.</a:t>
            </a:r>
          </a:p>
          <a:p>
            <a:pPr fontAlgn="base"/>
            <a:r>
              <a:rPr lang="pt-BR" sz="2000" dirty="0">
                <a:solidFill>
                  <a:srgbClr val="333333"/>
                </a:solidFill>
                <a:latin typeface="Arial" panose="020B0604020202020204" pitchFamily="34" charset="0"/>
                <a:cs typeface="Arial" panose="020B0604020202020204" pitchFamily="34" charset="0"/>
              </a:rPr>
              <a:t>Todos os demais países sul-americanos estão vinculados ao MERCOSUL como Estados Associados. A Bolívia, por sua vez, tem o “status” de Estado Associado em processo de adesão.</a:t>
            </a:r>
            <a:endParaRPr lang="pt-BR" sz="2000" b="0" i="0" dirty="0">
              <a:solidFill>
                <a:srgbClr val="333333"/>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3344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65885C73-A3C3-44B4-8C7C-608BEF48D8FF}"/>
              </a:ext>
            </a:extLst>
          </p:cNvPr>
          <p:cNvSpPr/>
          <p:nvPr/>
        </p:nvSpPr>
        <p:spPr>
          <a:xfrm>
            <a:off x="467544" y="476672"/>
            <a:ext cx="8136904" cy="3139321"/>
          </a:xfrm>
          <a:prstGeom prst="rect">
            <a:avLst/>
          </a:prstGeom>
        </p:spPr>
        <p:txBody>
          <a:bodyPr wrap="square">
            <a:spAutoFit/>
          </a:bodyPr>
          <a:lstStyle/>
          <a:p>
            <a:r>
              <a:rPr lang="pt-BR" dirty="0">
                <a:solidFill>
                  <a:srgbClr val="333333"/>
                </a:solidFill>
                <a:latin typeface="Helvetica Neue"/>
              </a:rPr>
              <a:t>O Tratado de Assunção, instrumento fundacional do MERCOSUL, estabeleceu um modelo de integração profunda, com os objetivos centrais de conformação de um mercado comum :</a:t>
            </a:r>
          </a:p>
          <a:p>
            <a:pPr marL="285750" indent="-285750">
              <a:buFont typeface="Arial" panose="020B0604020202020204" pitchFamily="34" charset="0"/>
              <a:buChar char="•"/>
            </a:pPr>
            <a:r>
              <a:rPr lang="pt-BR" dirty="0">
                <a:solidFill>
                  <a:srgbClr val="333333"/>
                </a:solidFill>
                <a:latin typeface="Helvetica Neue"/>
              </a:rPr>
              <a:t>livre circulação interna de bens, serviços e fatores produtivos</a:t>
            </a:r>
          </a:p>
          <a:p>
            <a:pPr marL="285750" indent="-285750">
              <a:buFont typeface="Arial" panose="020B0604020202020204" pitchFamily="34" charset="0"/>
              <a:buChar char="•"/>
            </a:pPr>
            <a:r>
              <a:rPr lang="pt-BR" dirty="0">
                <a:solidFill>
                  <a:srgbClr val="333333"/>
                </a:solidFill>
                <a:latin typeface="Helvetica Neue"/>
              </a:rPr>
              <a:t>estabelecimento de uma Tarifa Externa Comum (TEC) no comércio com terceiros países</a:t>
            </a:r>
          </a:p>
          <a:p>
            <a:pPr marL="285750" indent="-285750">
              <a:buFont typeface="Arial" panose="020B0604020202020204" pitchFamily="34" charset="0"/>
              <a:buChar char="•"/>
            </a:pPr>
            <a:r>
              <a:rPr lang="pt-BR" dirty="0">
                <a:solidFill>
                  <a:srgbClr val="333333"/>
                </a:solidFill>
                <a:latin typeface="Helvetica Neue"/>
              </a:rPr>
              <a:t> a adoção de uma política comercial comum.</a:t>
            </a:r>
          </a:p>
          <a:p>
            <a:endParaRPr lang="pt-BR" dirty="0"/>
          </a:p>
          <a:p>
            <a:r>
              <a:rPr lang="pt-BR" dirty="0"/>
              <a:t>O sentido da integração do MERCOSUL atual é a busca da prosperidade econômica com democracia, estabilidade política e respeito aos direitos humanos e liberdades fundamentais.</a:t>
            </a:r>
          </a:p>
        </p:txBody>
      </p:sp>
    </p:spTree>
    <p:extLst>
      <p:ext uri="{BB962C8B-B14F-4D97-AF65-F5344CB8AC3E}">
        <p14:creationId xmlns:p14="http://schemas.microsoft.com/office/powerpoint/2010/main" val="1640678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1.bp.blogspot.com/-3Mobit7AwVI/WYW-0_O0v7I/AAAAAAAAe6o/jnkAdAHcFUIRyCNGDvNlysB0zKej2jPhACLcBGAs/s640/mercosul-2017.jpg">
            <a:extLst>
              <a:ext uri="{FF2B5EF4-FFF2-40B4-BE49-F238E27FC236}">
                <a16:creationId xmlns:a16="http://schemas.microsoft.com/office/drawing/2014/main" id="{DD0F2723-F42E-46A5-BC5E-1C7268D64A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508" y="908720"/>
            <a:ext cx="8050310" cy="4968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428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41743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95536" y="548681"/>
            <a:ext cx="8136904" cy="5262979"/>
          </a:xfrm>
          <a:prstGeom prst="rect">
            <a:avLst/>
          </a:prstGeom>
        </p:spPr>
        <p:txBody>
          <a:bodyPr wrap="square">
            <a:spAutoFit/>
          </a:bodyPr>
          <a:lstStyle/>
          <a:p>
            <a:r>
              <a:rPr lang="pt-BR" sz="2400" b="1" dirty="0">
                <a:latin typeface="Arial" panose="020B0604020202020204" pitchFamily="34" charset="0"/>
                <a:cs typeface="Arial" panose="020B0604020202020204" pitchFamily="34" charset="0"/>
              </a:rPr>
              <a:t>Relevo sulista</a:t>
            </a:r>
          </a:p>
          <a:p>
            <a:r>
              <a:rPr lang="pt-BR" sz="2400" dirty="0">
                <a:latin typeface="Arial" panose="020B0604020202020204" pitchFamily="34" charset="0"/>
                <a:cs typeface="Arial" panose="020B0604020202020204" pitchFamily="34" charset="0"/>
              </a:rPr>
              <a:t>Constitui-se principalmente de duas diferentes divisões do planalto brasileiro:</a:t>
            </a:r>
          </a:p>
          <a:p>
            <a:endParaRPr lang="pt-BR"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pt-BR" sz="2400" dirty="0">
                <a:latin typeface="Arial" panose="020B0604020202020204" pitchFamily="34" charset="0"/>
                <a:cs typeface="Arial" panose="020B0604020202020204" pitchFamily="34" charset="0"/>
              </a:rPr>
              <a:t>Planalto cristalino ou planalto atlântico, que formam as elevações no leste da região, algumas até próximas ao litoral. Esta elevação é responsável pelo grande número de morros na região, conhecido como "mar de morros". </a:t>
            </a:r>
          </a:p>
          <a:p>
            <a:pPr marL="342900" indent="-342900">
              <a:buFont typeface="Arial" panose="020B0604020202020204" pitchFamily="34" charset="0"/>
              <a:buChar char="•"/>
            </a:pPr>
            <a:r>
              <a:rPr lang="pt-BR" sz="2400" dirty="0">
                <a:latin typeface="Arial" panose="020B0604020202020204" pitchFamily="34" charset="0"/>
                <a:cs typeface="Arial" panose="020B0604020202020204" pitchFamily="34" charset="0"/>
              </a:rPr>
              <a:t>Planalto meridional ocupa a maior parte da região sul, formando as conhecidas serras, como a Serra Geral. </a:t>
            </a:r>
          </a:p>
          <a:p>
            <a:endParaRPr lang="pt-BR" sz="2400" dirty="0">
              <a:latin typeface="Arial" panose="020B0604020202020204" pitchFamily="34" charset="0"/>
              <a:cs typeface="Arial" panose="020B0604020202020204" pitchFamily="34" charset="0"/>
            </a:endParaRPr>
          </a:p>
          <a:p>
            <a:r>
              <a:rPr lang="pt-BR" sz="2400" dirty="0">
                <a:latin typeface="Arial" panose="020B0604020202020204" pitchFamily="34" charset="0"/>
                <a:cs typeface="Arial" panose="020B0604020202020204" pitchFamily="34" charset="0"/>
              </a:rPr>
              <a:t>Planícies também são encontradas na região.</a:t>
            </a:r>
            <a:br>
              <a:rPr lang="pt-BR" sz="2400" dirty="0">
                <a:latin typeface="Arial" panose="020B0604020202020204" pitchFamily="34" charset="0"/>
                <a:cs typeface="Arial" panose="020B0604020202020204" pitchFamily="34" charset="0"/>
              </a:rPr>
            </a:br>
            <a:endParaRPr lang="pt-B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6558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3.bp.blogspot.com/-mth9BZxmz-U/Vj-6FkYi1NI/AAAAAAAABE8/jozV3DB3mX4/s640/RS_rel.GIF"/>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860348" y="692696"/>
            <a:ext cx="7423303" cy="51812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413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brasilbrasileiro1001.files.wordpress.com/2012/05/brazil_sul_physical_map.gif?w=5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225" y="692696"/>
            <a:ext cx="7576175" cy="5823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418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827584" y="764704"/>
            <a:ext cx="7848872" cy="5940088"/>
          </a:xfrm>
          <a:prstGeom prst="rect">
            <a:avLst/>
          </a:prstGeom>
        </p:spPr>
        <p:txBody>
          <a:bodyPr wrap="square">
            <a:spAutoFit/>
          </a:bodyPr>
          <a:lstStyle/>
          <a:p>
            <a:r>
              <a:rPr lang="pt-BR" sz="2400" b="1" dirty="0">
                <a:latin typeface="Arial" panose="020B0604020202020204" pitchFamily="34" charset="0"/>
                <a:cs typeface="Arial" panose="020B0604020202020204" pitchFamily="34" charset="0"/>
              </a:rPr>
              <a:t>Clima Sulista</a:t>
            </a:r>
          </a:p>
          <a:p>
            <a:r>
              <a:rPr lang="pt-BR" sz="2400" dirty="0">
                <a:latin typeface="Arial" panose="020B0604020202020204" pitchFamily="34" charset="0"/>
                <a:cs typeface="Arial" panose="020B0604020202020204" pitchFamily="34" charset="0"/>
              </a:rPr>
              <a:t>A região sul localiza-se quase inteiramente na região temperada (com exceção ao extremo norte do Paraná), por este motivo, os estados desta região tem um clima conhecido como subtropical, com temperaturas que costumam ficar abaixo dos termômetros do restante do Brasil.</a:t>
            </a:r>
          </a:p>
          <a:p>
            <a:r>
              <a:rPr lang="pt-BR" sz="2400" dirty="0">
                <a:latin typeface="Arial" panose="020B0604020202020204" pitchFamily="34" charset="0"/>
                <a:cs typeface="Arial" panose="020B0604020202020204" pitchFamily="34" charset="0"/>
              </a:rPr>
              <a:t> </a:t>
            </a:r>
          </a:p>
          <a:p>
            <a:r>
              <a:rPr lang="pt-BR" sz="2400" dirty="0">
                <a:latin typeface="Arial" panose="020B0604020202020204" pitchFamily="34" charset="0"/>
                <a:cs typeface="Arial" panose="020B0604020202020204" pitchFamily="34" charset="0"/>
              </a:rPr>
              <a:t>A região conta com uma amplitude térmica elevada, já que no verão as temperaturas podem alcançar 30ºC, principalmente no litoral, e no inverno temperaturas menores que 20ºC. </a:t>
            </a:r>
          </a:p>
          <a:p>
            <a:r>
              <a:rPr lang="pt-BR" sz="2400" dirty="0">
                <a:latin typeface="Arial" panose="020B0604020202020204" pitchFamily="34" charset="0"/>
                <a:cs typeface="Arial" panose="020B0604020202020204" pitchFamily="34" charset="0"/>
              </a:rPr>
              <a:t>Obs.: Na serra catarinense e gaúcha, temperaturas negativas são comumente registradas, inclusive com incidências de geadas e até neve. </a:t>
            </a:r>
          </a:p>
          <a:p>
            <a:endParaRPr lang="pt-B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07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brasilbrasileiro1001.files.wordpress.com/2012/05/mapa_clima_regiao_sul.gif?w=723&amp;h=5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576" y="908720"/>
            <a:ext cx="7710856" cy="5759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5208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BAC69B-E366-41A6-A50D-CF7B9DB34248}"/>
              </a:ext>
            </a:extLst>
          </p:cNvPr>
          <p:cNvSpPr>
            <a:spLocks noGrp="1"/>
          </p:cNvSpPr>
          <p:nvPr>
            <p:ph type="title"/>
          </p:nvPr>
        </p:nvSpPr>
        <p:spPr>
          <a:xfrm>
            <a:off x="457200" y="274638"/>
            <a:ext cx="8229600" cy="2074242"/>
          </a:xfrm>
        </p:spPr>
        <p:txBody>
          <a:bodyPr>
            <a:noAutofit/>
          </a:bodyPr>
          <a:lstStyle/>
          <a:p>
            <a:pPr algn="l"/>
            <a:r>
              <a:rPr lang="pt-BR" sz="2400" dirty="0">
                <a:latin typeface="Arial" panose="020B0604020202020204" pitchFamily="34" charset="0"/>
                <a:cs typeface="Arial" panose="020B0604020202020204" pitchFamily="34" charset="0"/>
              </a:rPr>
              <a:t>As chuvas geralmente são bem distribuídas durante o ano.</a:t>
            </a:r>
            <a:br>
              <a:rPr lang="pt-BR" sz="2400" dirty="0">
                <a:latin typeface="Arial" panose="020B0604020202020204" pitchFamily="34" charset="0"/>
                <a:cs typeface="Arial" panose="020B0604020202020204" pitchFamily="34" charset="0"/>
              </a:rPr>
            </a:br>
            <a:r>
              <a:rPr lang="pt-BR" sz="2400" dirty="0">
                <a:latin typeface="Arial" panose="020B0604020202020204" pitchFamily="34" charset="0"/>
                <a:cs typeface="Arial" panose="020B0604020202020204" pitchFamily="34" charset="0"/>
              </a:rPr>
              <a:t>O vento é  responsável pela temperatura da região, sofrendo grande influência deste fator, tanto no verão, tanto no inverno.</a:t>
            </a:r>
            <a:br>
              <a:rPr lang="pt-BR" sz="2400" dirty="0">
                <a:latin typeface="Arial" panose="020B0604020202020204" pitchFamily="34" charset="0"/>
                <a:cs typeface="Arial" panose="020B0604020202020204" pitchFamily="34" charset="0"/>
              </a:rPr>
            </a:br>
            <a:endParaRPr lang="pt-BR" sz="2400" dirty="0"/>
          </a:p>
        </p:txBody>
      </p:sp>
      <p:pic>
        <p:nvPicPr>
          <p:cNvPr id="3" name="Picture 2" descr="Resultado de imagem para climograma regiÃ£o sul">
            <a:extLst>
              <a:ext uri="{FF2B5EF4-FFF2-40B4-BE49-F238E27FC236}">
                <a16:creationId xmlns:a16="http://schemas.microsoft.com/office/drawing/2014/main" id="{19DD3378-92AE-42A6-8B2F-AC9A26201B37}"/>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329862" y="2492896"/>
            <a:ext cx="2970330"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166230"/>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723</TotalTime>
  <Words>997</Words>
  <Application>Microsoft Office PowerPoint</Application>
  <PresentationFormat>Apresentação na tela (4:3)</PresentationFormat>
  <Paragraphs>66</Paragraphs>
  <Slides>35</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35</vt:i4>
      </vt:variant>
    </vt:vector>
  </HeadingPairs>
  <TitlesOfParts>
    <vt:vector size="41" baseType="lpstr">
      <vt:lpstr>MS Gothic</vt:lpstr>
      <vt:lpstr>Arial</vt:lpstr>
      <vt:lpstr>Calibri</vt:lpstr>
      <vt:lpstr>Helvetica Neue</vt:lpstr>
      <vt:lpstr>Open Sans</vt:lpstr>
      <vt:lpstr>Tema do Office</vt:lpstr>
      <vt:lpstr>Região Sul</vt:lpstr>
      <vt:lpstr>Apresentação do PowerPoint</vt:lpstr>
      <vt:lpstr>Estados Paraná - Curitiba Santa Catarina – Florianópolis (Capital litorânea) Rio Grande do Sul - Porto Alegre  Localização:  Paralelo que corta a região Sul: Trópico de Capricórnio  Estados que se limitam com a região Sul: São Paulo e Mato Grosso do Sul  Países da América do Sul que fazem fronteiras com a região Sul: Paraguai, Argentina e Uruguai </vt:lpstr>
      <vt:lpstr>Apresentação do PowerPoint</vt:lpstr>
      <vt:lpstr>Apresentação do PowerPoint</vt:lpstr>
      <vt:lpstr>Apresentação do PowerPoint</vt:lpstr>
      <vt:lpstr>Apresentação do PowerPoint</vt:lpstr>
      <vt:lpstr>Apresentação do PowerPoint</vt:lpstr>
      <vt:lpstr>As chuvas geralmente são bem distribuídas durante o ano. O vento é  responsável pela temperatura da região, sofrendo grande influência deste fator, tanto no verão, tanto no inverno.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jaime</dc:creator>
  <cp:lastModifiedBy>Renata Terence</cp:lastModifiedBy>
  <cp:revision>89</cp:revision>
  <dcterms:created xsi:type="dcterms:W3CDTF">2014-02-19T23:36:31Z</dcterms:created>
  <dcterms:modified xsi:type="dcterms:W3CDTF">2018-09-30T00:25:29Z</dcterms:modified>
</cp:coreProperties>
</file>